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305" r:id="rId4"/>
    <p:sldId id="309" r:id="rId5"/>
    <p:sldId id="310" r:id="rId6"/>
    <p:sldId id="306" r:id="rId7"/>
    <p:sldId id="265" r:id="rId8"/>
    <p:sldId id="311" r:id="rId9"/>
    <p:sldId id="277" r:id="rId10"/>
    <p:sldId id="313" r:id="rId11"/>
    <p:sldId id="312" r:id="rId12"/>
    <p:sldId id="314" r:id="rId13"/>
    <p:sldId id="315" r:id="rId14"/>
    <p:sldId id="316" r:id="rId15"/>
    <p:sldId id="317" r:id="rId16"/>
    <p:sldId id="318" r:id="rId17"/>
    <p:sldId id="319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94660"/>
  </p:normalViewPr>
  <p:slideViewPr>
    <p:cSldViewPr>
      <p:cViewPr varScale="1">
        <p:scale>
          <a:sx n="61" d="100"/>
          <a:sy n="61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0EA36BBA-17AA-44ED-B469-2A7ED844B18C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F8E6F588-2159-400D-B419-E8B6B56C6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7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57C76-0D9E-48F3-9651-93984F602F10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E14C-066E-44A1-887D-77B44C339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6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E14C-066E-44A1-887D-77B44C339D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2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ureau.ebgolf@gmail.com" TargetMode="External"/><Relationship Id="rId4" Type="http://schemas.openxmlformats.org/officeDocument/2006/relationships/hyperlink" Target="https://ebgolf.e-monsit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00FD60E-E491-2348-B209-B02CE13EC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609600"/>
          </a:xfrm>
        </p:spPr>
        <p:txBody>
          <a:bodyPr/>
          <a:lstStyle/>
          <a:p>
            <a:r>
              <a:rPr lang="fr-FR" b="1" dirty="0"/>
              <a:t>Assemblée Générale du 31 janvier 2026 au Golf de </a:t>
            </a:r>
            <a:r>
              <a:rPr lang="fr-FR" b="1" dirty="0" err="1"/>
              <a:t>Norges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4504"/>
            <a:ext cx="5800725" cy="2390775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3B7A961F-5E6B-9405-D367-CF13C1309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99" y="763911"/>
            <a:ext cx="4219963" cy="25888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A11958-12BD-6B10-047F-DDB9ADD7960C}"/>
              </a:ext>
            </a:extLst>
          </p:cNvPr>
          <p:cNvSpPr txBox="1"/>
          <p:nvPr/>
        </p:nvSpPr>
        <p:spPr>
          <a:xfrm>
            <a:off x="4267200" y="495016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28331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BD0BE-2567-4E33-CCA9-AAA19E4C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8376B6-2B7D-6893-C56C-BC965746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638800" cy="48768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dirty="0"/>
              <a:t>Un grand merci aux membres sortants :</a:t>
            </a:r>
          </a:p>
          <a:p>
            <a:pPr marL="0" indent="0">
              <a:buNone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Dominique CORTOT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Michel ACHARD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Patrice ALBERT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Philippe  LANAPPE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Aristide MOINE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Claude PITOIZET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Jean Yves SANTIGNY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Gérard  TROUCHE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9AEB87-DDBC-AA84-A10F-6E2BCAC27674}"/>
              </a:ext>
            </a:extLst>
          </p:cNvPr>
          <p:cNvSpPr txBox="1"/>
          <p:nvPr/>
        </p:nvSpPr>
        <p:spPr>
          <a:xfrm>
            <a:off x="7010400" y="1600200"/>
            <a:ext cx="5029198" cy="3877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Proposition du nouveau bureau :</a:t>
            </a:r>
          </a:p>
          <a:p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Dominique CORTOT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Patrice ALBERT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Michel ACHARD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Yves BEURRIER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Fabrice GOLMARD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Gérard TROUCHE  </a:t>
            </a:r>
          </a:p>
          <a:p>
            <a:endParaRPr lang="fr-FR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933E86C4-7929-D9F9-E836-40498406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0867"/>
            <a:ext cx="2676525" cy="1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ciel, herbe, plein air, nuage&#10;&#10;Le contenu généré par l’IA peut être incorrect.">
            <a:extLst>
              <a:ext uri="{FF2B5EF4-FFF2-40B4-BE49-F238E27FC236}">
                <a16:creationId xmlns:a16="http://schemas.microsoft.com/office/drawing/2014/main" id="{C0092423-0AB7-9B85-6DD1-8EA6B8DD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29303"/>
            <a:ext cx="5943600" cy="31484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60F7A-9B1E-5158-8AC0-1209250A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PERSPECTIVES 2026</a:t>
            </a:r>
            <a:br>
              <a:rPr lang="fr-FR" dirty="0"/>
            </a:b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5AC929-F288-A8FA-AF56-1653E671CFEB}"/>
              </a:ext>
            </a:extLst>
          </p:cNvPr>
          <p:cNvSpPr txBox="1"/>
          <p:nvPr/>
        </p:nvSpPr>
        <p:spPr>
          <a:xfrm>
            <a:off x="578069" y="1130025"/>
            <a:ext cx="7392714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 WEB </a:t>
            </a:r>
            <a:r>
              <a:rPr lang="fr-F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un nouveau site </a:t>
            </a:r>
            <a:r>
              <a:rPr lang="fr-FR" sz="1800" u="sng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https://ebgolf.e-monsite.com/</a:t>
            </a: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A3497DD-F352-249D-A0F0-5B44885181D9}"/>
              </a:ext>
            </a:extLst>
          </p:cNvPr>
          <p:cNvSpPr txBox="1"/>
          <p:nvPr/>
        </p:nvSpPr>
        <p:spPr>
          <a:xfrm>
            <a:off x="578069" y="1928796"/>
            <a:ext cx="6093372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Adresse de contact : </a:t>
            </a:r>
            <a:r>
              <a:rPr lang="fr-FR" sz="1800" u="sng" kern="1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bureau.ebgolf@gmail.com</a:t>
            </a: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F0112A-BA9F-91E0-5AB2-FE479955A140}"/>
              </a:ext>
            </a:extLst>
          </p:cNvPr>
          <p:cNvSpPr txBox="1"/>
          <p:nvPr/>
        </p:nvSpPr>
        <p:spPr>
          <a:xfrm>
            <a:off x="578069" y="2744024"/>
            <a:ext cx="7392714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Championnat EBGOLF : </a:t>
            </a:r>
            <a:r>
              <a:rPr lang="fr-F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règlement individuel et par équipe</a:t>
            </a: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7E2810-F956-8DE4-3AB0-F07D1C7594DA}"/>
              </a:ext>
            </a:extLst>
          </p:cNvPr>
          <p:cNvSpPr txBox="1"/>
          <p:nvPr/>
        </p:nvSpPr>
        <p:spPr>
          <a:xfrm>
            <a:off x="609600" y="3595937"/>
            <a:ext cx="6093372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Modalités d’inscriptions</a:t>
            </a: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E7EC410-2C64-D166-0C2F-CD53119CB266}"/>
              </a:ext>
            </a:extLst>
          </p:cNvPr>
          <p:cNvSpPr txBox="1"/>
          <p:nvPr/>
        </p:nvSpPr>
        <p:spPr>
          <a:xfrm>
            <a:off x="646386" y="4249240"/>
            <a:ext cx="6093372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Trophée d’entreprise</a:t>
            </a: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2A87E73-33FA-79F6-34A8-29815E0E7025}"/>
              </a:ext>
            </a:extLst>
          </p:cNvPr>
          <p:cNvSpPr txBox="1"/>
          <p:nvPr/>
        </p:nvSpPr>
        <p:spPr>
          <a:xfrm>
            <a:off x="646386" y="5066185"/>
            <a:ext cx="6093372" cy="56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fr-F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Cotisations et tarifs GF</a:t>
            </a: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8EDDA-F854-1F3A-4548-9E94B855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Propositions tarifaires 2026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258418-E148-5C7D-5375-67D24943E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Cotisations par AS (Nouveau)</a:t>
            </a:r>
          </a:p>
          <a:p>
            <a:r>
              <a:rPr lang="fr-FR" dirty="0"/>
              <a:t>Proposition de fixer une cotisation par AS par Tranche pour être cohérent avec les statuts</a:t>
            </a:r>
          </a:p>
          <a:p>
            <a:pPr lvl="0" fontAlgn="base"/>
            <a:r>
              <a:rPr lang="fr-FR" dirty="0"/>
              <a:t>Jusqu’à de 5 adhérents : 50€ </a:t>
            </a:r>
          </a:p>
          <a:p>
            <a:pPr lvl="0" fontAlgn="base"/>
            <a:r>
              <a:rPr lang="fr-FR" dirty="0"/>
              <a:t>de 6 à 10 adhérents : 100€</a:t>
            </a:r>
          </a:p>
          <a:p>
            <a:pPr lvl="0" fontAlgn="base"/>
            <a:r>
              <a:rPr lang="fr-FR" dirty="0"/>
              <a:t>de 11 à 15 adhérents : 150€</a:t>
            </a:r>
          </a:p>
          <a:p>
            <a:pPr lvl="0" fontAlgn="base"/>
            <a:r>
              <a:rPr lang="fr-FR" dirty="0"/>
              <a:t>de 16 à 20 adhérents : 200€</a:t>
            </a:r>
          </a:p>
          <a:p>
            <a:pPr lvl="0" fontAlgn="base"/>
            <a:r>
              <a:rPr lang="fr-FR" dirty="0"/>
              <a:t>de 21 à 25  adhérents : 250€</a:t>
            </a:r>
          </a:p>
          <a:p>
            <a:pPr lvl="0" fontAlgn="base"/>
            <a:r>
              <a:rPr lang="fr-FR" dirty="0"/>
              <a:t>au-delà de 25  adhérents : 300€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Green </a:t>
            </a:r>
            <a:r>
              <a:rPr lang="fr-FR" dirty="0" err="1"/>
              <a:t>fee</a:t>
            </a:r>
            <a:r>
              <a:rPr lang="fr-FR" dirty="0"/>
              <a:t> inchangé 43€ et 14€ pour abonnés 7/7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Tarifs préférentiels sur certains golfs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1C3CD05-AFFB-02E2-3446-013E98D8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77133"/>
            <a:ext cx="2676525" cy="1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B0FA3-CA98-4AD9-90A8-53E21087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2026 - Orientations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677E8-3B8F-454A-3186-DD9476C1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7 compétitions pour le championnat dont 4 qui comptent pour le championnat de ligue</a:t>
            </a:r>
          </a:p>
          <a:p>
            <a:r>
              <a:rPr lang="fr-FR" dirty="0"/>
              <a:t>Ordre des départs par brassage des séries et par index sur deux compétitions </a:t>
            </a:r>
          </a:p>
          <a:p>
            <a:r>
              <a:rPr lang="fr-FR" dirty="0"/>
              <a:t>Maintien du Trophée en fin de saison. </a:t>
            </a:r>
          </a:p>
          <a:p>
            <a:r>
              <a:rPr lang="fr-FR" dirty="0"/>
              <a:t>Amicales par équipe en </a:t>
            </a:r>
            <a:r>
              <a:rPr lang="fr-FR" dirty="0" err="1"/>
              <a:t>ShotGun</a:t>
            </a:r>
            <a:r>
              <a:rPr lang="fr-FR" dirty="0"/>
              <a:t> envisagé</a:t>
            </a:r>
          </a:p>
          <a:p>
            <a:r>
              <a:rPr lang="fr-FR" dirty="0"/>
              <a:t>Coordination avec la Franche-Comté </a:t>
            </a:r>
          </a:p>
          <a:p>
            <a:r>
              <a:rPr lang="fr-FR" dirty="0"/>
              <a:t>Boules de départ et séries conformes FFG (+ de 75 ans : boules bleues)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E48B519-B1A5-FDE4-7CF9-CA595544A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70490"/>
            <a:ext cx="2676525" cy="1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47C83-66DA-A303-29E1-0A079EFD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calendrier 2026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0F174B0-DF5F-F97B-68ED-8CEF83A2E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62300"/>
            <a:ext cx="10347626" cy="5267100"/>
          </a:xfrm>
          <a:prstGeom prst="rect">
            <a:avLst/>
          </a:prstGeom>
        </p:spPr>
      </p:pic>
      <p:pic>
        <p:nvPicPr>
          <p:cNvPr id="11" name="Image 10" descr="Une image contenant text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B040CFF7-F7C2-C9AC-0D96-05316119C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20717"/>
            <a:ext cx="2061238" cy="12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0B20-44F5-B924-6BB9-5C13032C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E4881-2F93-C59F-6139-B3674E76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calendrier 2026 (suite)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8A86312-0F05-9951-FF5D-06EA2D18C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16117"/>
            <a:ext cx="10639029" cy="9001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F7AE0B-D09C-37D0-A185-65441994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2506717"/>
            <a:ext cx="10618008" cy="3979119"/>
          </a:xfrm>
          <a:prstGeom prst="rect">
            <a:avLst/>
          </a:prstGeom>
        </p:spPr>
      </p:pic>
      <p:pic>
        <p:nvPicPr>
          <p:cNvPr id="9" name="Image 8" descr="Une image contenant text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2CE7BC23-7544-2134-F498-F81C9076A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220717"/>
            <a:ext cx="2061238" cy="12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9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B89DE-4DF2-0EF1-ED2C-412AA52F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ligue et la Fédération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7E9282-E6FA-B3A3-6D7F-6B96B499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Alain LYET (Président de la Ligue)  représenté par Yves BEURRIER chargé de communication et partenariats</a:t>
            </a:r>
          </a:p>
          <a:p>
            <a:r>
              <a:rPr lang="fr-FR" dirty="0"/>
              <a:t>Paul VENTURI (Délégué Golf Entreprise de la Ligue)</a:t>
            </a:r>
          </a:p>
          <a:p>
            <a:r>
              <a:rPr lang="fr-FR" dirty="0" err="1"/>
              <a:t>Hafedh</a:t>
            </a:r>
            <a:r>
              <a:rPr lang="fr-FR" dirty="0"/>
              <a:t> LIMAM (Président FCGE)  représenté par Yves BEURRIER (secrétaire FCGE)</a:t>
            </a:r>
          </a:p>
        </p:txBody>
      </p:sp>
      <p:pic>
        <p:nvPicPr>
          <p:cNvPr id="4" name="Image 3" descr="Une image contenant text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B7BA52A9-028F-EBBD-FB1F-4C3EED37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3762763" cy="23084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57AD79-2E0D-B2D4-AB4B-AD9935878A85}"/>
              </a:ext>
            </a:extLst>
          </p:cNvPr>
          <p:cNvSpPr txBox="1"/>
          <p:nvPr/>
        </p:nvSpPr>
        <p:spPr>
          <a:xfrm>
            <a:off x="1295400" y="4888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Info Accès Extranet !</a:t>
            </a:r>
          </a:p>
        </p:txBody>
      </p:sp>
    </p:spTree>
    <p:extLst>
      <p:ext uri="{BB962C8B-B14F-4D97-AF65-F5344CB8AC3E}">
        <p14:creationId xmlns:p14="http://schemas.microsoft.com/office/powerpoint/2010/main" val="309844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60EF3-62DF-C555-7B9C-2046614F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D5CAF7-18B7-4177-76BD-1031024C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828800"/>
          </a:xfrm>
        </p:spPr>
        <p:txBody>
          <a:bodyPr/>
          <a:lstStyle/>
          <a:p>
            <a:r>
              <a:rPr lang="fr-FR" dirty="0"/>
              <a:t>A tous ceux qui participent et nous encouragent </a:t>
            </a:r>
          </a:p>
          <a:p>
            <a:endParaRPr lang="fr-FR" dirty="0"/>
          </a:p>
          <a:p>
            <a:r>
              <a:rPr lang="fr-FR" dirty="0"/>
              <a:t>Au bureau d’</a:t>
            </a:r>
            <a:r>
              <a:rPr lang="fr-FR" dirty="0" err="1"/>
              <a:t>EBGolf</a:t>
            </a:r>
            <a:r>
              <a:rPr lang="fr-FR" dirty="0"/>
              <a:t> pour son engagement et sa disponibilité (remise de cadeaux)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86C01A-B566-44FA-7D07-CC460793E89C}"/>
              </a:ext>
            </a:extLst>
          </p:cNvPr>
          <p:cNvSpPr txBox="1"/>
          <p:nvPr/>
        </p:nvSpPr>
        <p:spPr>
          <a:xfrm>
            <a:off x="4372363" y="5449594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Bonne  année golfique à toutes et à tous !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04734528-66CE-0226-D558-2A33F10DA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720767"/>
            <a:ext cx="3362325" cy="1385786"/>
          </a:xfrm>
          <a:prstGeom prst="rect">
            <a:avLst/>
          </a:prstGeom>
        </p:spPr>
      </p:pic>
      <p:pic>
        <p:nvPicPr>
          <p:cNvPr id="9" name="Image 8" descr="Une image contenant text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78ADA44E-9870-C8A0-B16A-0558FD66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90138"/>
            <a:ext cx="3762763" cy="23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8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année de transition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Le nombre de participants stable (moyenne de 64 joueurs)</a:t>
            </a:r>
          </a:p>
          <a:p>
            <a:endParaRPr lang="fr-FR" dirty="0"/>
          </a:p>
          <a:p>
            <a:r>
              <a:rPr lang="fr-FR" dirty="0"/>
              <a:t>Amicale le 12 avril à Dijon Bourgogne (57 joueurs)</a:t>
            </a:r>
          </a:p>
          <a:p>
            <a:endParaRPr lang="fr-FR" dirty="0"/>
          </a:p>
          <a:p>
            <a:r>
              <a:rPr lang="fr-FR" dirty="0" err="1"/>
              <a:t>Golfez</a:t>
            </a:r>
            <a:r>
              <a:rPr lang="fr-FR" dirty="0"/>
              <a:t>-Entreprises – 7 juin Salives (30) - 12 juillet Pré Lamy (annulé)</a:t>
            </a:r>
          </a:p>
        </p:txBody>
      </p:sp>
    </p:spTree>
    <p:extLst>
      <p:ext uri="{BB962C8B-B14F-4D97-AF65-F5344CB8AC3E}">
        <p14:creationId xmlns:p14="http://schemas.microsoft.com/office/powerpoint/2010/main" val="18803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par équipe 2025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 defTabSz="523875">
              <a:buNone/>
            </a:pP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division</a:t>
            </a:r>
          </a:p>
          <a:p>
            <a:pPr marL="0" indent="0" defTabSz="523875">
              <a:buNone/>
            </a:pPr>
            <a:r>
              <a:rPr lang="fr-FR" dirty="0"/>
              <a:t>Brut</a:t>
            </a:r>
          </a:p>
          <a:p>
            <a:pPr lvl="1" defTabSz="523875">
              <a:tabLst>
                <a:tab pos="3138488" algn="l"/>
              </a:tabLst>
            </a:pPr>
            <a:r>
              <a:rPr lang="fr-FR" dirty="0"/>
              <a:t>USCD 1		297</a:t>
            </a:r>
          </a:p>
          <a:p>
            <a:pPr lvl="1" defTabSz="523875"/>
            <a:r>
              <a:rPr lang="fr-FR" dirty="0"/>
              <a:t>CMCAS 1			208</a:t>
            </a:r>
          </a:p>
          <a:p>
            <a:pPr lvl="1" defTabSz="523875"/>
            <a:r>
              <a:rPr lang="fr-FR" dirty="0"/>
              <a:t>AGJSEP 1 			194</a:t>
            </a:r>
          </a:p>
          <a:p>
            <a:pPr marL="0" indent="0" defTabSz="523875">
              <a:buNone/>
            </a:pPr>
            <a:r>
              <a:rPr lang="fr-FR" dirty="0"/>
              <a:t>Net</a:t>
            </a:r>
          </a:p>
          <a:p>
            <a:pPr lvl="1" defTabSz="523875"/>
            <a:r>
              <a:rPr lang="fr-FR" dirty="0"/>
              <a:t>USCD 1			425</a:t>
            </a:r>
          </a:p>
          <a:p>
            <a:pPr lvl="1" defTabSz="523875"/>
            <a:r>
              <a:rPr lang="fr-FR" dirty="0"/>
              <a:t>CMCAS 1			405</a:t>
            </a:r>
          </a:p>
          <a:p>
            <a:pPr lvl="1" defTabSz="523875"/>
            <a:r>
              <a:rPr lang="fr-FR" dirty="0"/>
              <a:t>Framatome 1		299</a:t>
            </a:r>
          </a:p>
          <a:p>
            <a:pPr lvl="1" defTabSz="523875"/>
            <a:r>
              <a:rPr lang="fr-FR" dirty="0"/>
              <a:t>AGJSEP 1			286</a:t>
            </a:r>
          </a:p>
          <a:p>
            <a:pPr lvl="1" defTabSz="523875"/>
            <a:r>
              <a:rPr lang="fr-FR" dirty="0"/>
              <a:t>COSCA 1			193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3224213" algn="l"/>
              </a:tabLst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division</a:t>
            </a:r>
          </a:p>
          <a:p>
            <a:pPr marL="0" indent="0">
              <a:buNone/>
              <a:tabLst>
                <a:tab pos="3224213" algn="l"/>
              </a:tabLst>
            </a:pPr>
            <a:r>
              <a:rPr lang="fr-FR" dirty="0"/>
              <a:t>Brut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AGJSEP 2 	243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Orange BFC 2	232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USCD 2	199</a:t>
            </a:r>
          </a:p>
          <a:p>
            <a:pPr marL="0" indent="0">
              <a:buNone/>
              <a:tabLst>
                <a:tab pos="3224213" algn="l"/>
              </a:tabLst>
            </a:pPr>
            <a:r>
              <a:rPr lang="fr-FR" dirty="0"/>
              <a:t>Net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AGJSEP 2	441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CSLG 2	428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USCD 2	417</a:t>
            </a:r>
          </a:p>
          <a:p>
            <a:pPr lvl="1">
              <a:tabLst>
                <a:tab pos="3224213" algn="l"/>
              </a:tabLst>
            </a:pPr>
            <a:r>
              <a:rPr lang="fr-FR" dirty="0"/>
              <a:t>CMCAS 2 	391</a:t>
            </a:r>
          </a:p>
        </p:txBody>
      </p:sp>
    </p:spTree>
    <p:extLst>
      <p:ext uri="{BB962C8B-B14F-4D97-AF65-F5344CB8AC3E}">
        <p14:creationId xmlns:p14="http://schemas.microsoft.com/office/powerpoint/2010/main" val="39887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Individuels 2025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Dames Brut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série </a:t>
            </a:r>
            <a:r>
              <a:rPr lang="fr-FR" sz="1800" dirty="0"/>
              <a:t>(0 - 15,4)</a:t>
            </a:r>
          </a:p>
          <a:p>
            <a:pPr lvl="1"/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série </a:t>
            </a:r>
            <a:r>
              <a:rPr lang="fr-FR" sz="1800" dirty="0"/>
              <a:t>(15,4 - 36,4)</a:t>
            </a:r>
          </a:p>
          <a:p>
            <a:pPr lvl="1"/>
            <a:r>
              <a:rPr lang="fr-FR" dirty="0"/>
              <a:t>Dominique CORTOT		  80</a:t>
            </a:r>
          </a:p>
          <a:p>
            <a:pPr lvl="1"/>
            <a:r>
              <a:rPr lang="fr-FR" dirty="0"/>
              <a:t>Christine SUTY MAUMY	  75</a:t>
            </a:r>
          </a:p>
          <a:p>
            <a:pPr lvl="1"/>
            <a:r>
              <a:rPr lang="fr-FR" dirty="0"/>
              <a:t>Céline PERRENX		  52</a:t>
            </a:r>
          </a:p>
          <a:p>
            <a:pPr lvl="1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Dames Net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série </a:t>
            </a:r>
            <a:r>
              <a:rPr lang="fr-FR" sz="1800" dirty="0"/>
              <a:t>(0 - 15,4)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série </a:t>
            </a:r>
            <a:r>
              <a:rPr lang="fr-FR" sz="1800" dirty="0"/>
              <a:t>(15,4 - 36,4)</a:t>
            </a:r>
          </a:p>
          <a:p>
            <a:pPr lvl="1"/>
            <a:r>
              <a:rPr lang="fr-FR" dirty="0"/>
              <a:t>Emilie MATHON		14</a:t>
            </a:r>
          </a:p>
          <a:p>
            <a:pPr lvl="1"/>
            <a:r>
              <a:rPr lang="fr-FR" dirty="0"/>
              <a:t>Thérèse CHAMBRU	126</a:t>
            </a:r>
          </a:p>
          <a:p>
            <a:pPr lvl="1"/>
            <a:r>
              <a:rPr lang="fr-FR" dirty="0"/>
              <a:t>Christine PERREAUX	124	</a:t>
            </a:r>
          </a:p>
        </p:txBody>
      </p:sp>
    </p:spTree>
    <p:extLst>
      <p:ext uri="{BB962C8B-B14F-4D97-AF65-F5344CB8AC3E}">
        <p14:creationId xmlns:p14="http://schemas.microsoft.com/office/powerpoint/2010/main" val="8033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Individuels 2025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  <a:tabLst>
                <a:tab pos="3946525" algn="r"/>
              </a:tabLst>
            </a:pPr>
            <a:r>
              <a:rPr lang="fr-FR" sz="2400" b="1" dirty="0"/>
              <a:t>Hommes BRUT </a:t>
            </a:r>
          </a:p>
          <a:p>
            <a:pPr marL="0" indent="0">
              <a:buNone/>
              <a:tabLst>
                <a:tab pos="3946525" algn="r"/>
              </a:tabLst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Série </a:t>
            </a:r>
            <a:r>
              <a:rPr lang="fr-FR" sz="1800" dirty="0"/>
              <a:t>(0 - 11,4)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Emile RENIA	103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Richard FREVILLE	93</a:t>
            </a:r>
          </a:p>
          <a:p>
            <a:pPr lvl="1" defTabSz="935038">
              <a:tabLst>
                <a:tab pos="3946525" algn="r"/>
              </a:tabLst>
            </a:pPr>
            <a:endParaRPr lang="fr-FR" sz="2000" dirty="0"/>
          </a:p>
          <a:p>
            <a:pPr marL="0" indent="0" defTabSz="935038">
              <a:buNone/>
              <a:tabLst>
                <a:tab pos="3946525" algn="r"/>
              </a:tabLst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série </a:t>
            </a:r>
            <a:r>
              <a:rPr lang="fr-FR" sz="1800" dirty="0"/>
              <a:t>(11,5 - 26,4)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Etienne PERRODIN	90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Florian ACHARD	85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Hubert GUESSENO	85</a:t>
            </a:r>
          </a:p>
          <a:p>
            <a:pPr lvl="1" defTabSz="935038">
              <a:tabLst>
                <a:tab pos="3946525" algn="r"/>
              </a:tabLst>
            </a:pPr>
            <a:endParaRPr lang="fr-FR" sz="2000" dirty="0"/>
          </a:p>
          <a:p>
            <a:pPr marL="0" indent="0" defTabSz="935038">
              <a:buNone/>
              <a:tabLst>
                <a:tab pos="3946525" algn="r"/>
              </a:tabLst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série </a:t>
            </a:r>
            <a:r>
              <a:rPr lang="fr-FR" sz="1800" dirty="0"/>
              <a:t>(26,4 - 36,0)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Mickaël GALLANT	55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Jérôme LIGERON	40</a:t>
            </a:r>
          </a:p>
          <a:p>
            <a:pPr lvl="1" defTabSz="935038">
              <a:tabLst>
                <a:tab pos="3946525" algn="r"/>
              </a:tabLst>
            </a:pPr>
            <a:r>
              <a:rPr lang="fr-FR" dirty="0"/>
              <a:t>Eric VOITURET	39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  <a:tabLst>
                <a:tab pos="4216400" algn="r"/>
              </a:tabLst>
            </a:pPr>
            <a:r>
              <a:rPr lang="fr-FR" sz="2400" b="1" dirty="0"/>
              <a:t>Hommes NET</a:t>
            </a:r>
          </a:p>
          <a:p>
            <a:pPr marL="0" indent="0">
              <a:buNone/>
              <a:tabLst>
                <a:tab pos="4216400" algn="r"/>
              </a:tabLst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Série </a:t>
            </a:r>
            <a:r>
              <a:rPr lang="fr-FR" sz="2000" dirty="0"/>
              <a:t>(0 - 11,4)</a:t>
            </a:r>
          </a:p>
          <a:p>
            <a:pPr lvl="1" defTabSz="935038">
              <a:tabLst>
                <a:tab pos="4216400" algn="r"/>
              </a:tabLst>
            </a:pPr>
            <a:r>
              <a:rPr lang="fr-FR" dirty="0"/>
              <a:t>Emile RENIA	133</a:t>
            </a:r>
          </a:p>
          <a:p>
            <a:pPr lvl="1" defTabSz="935038">
              <a:tabLst>
                <a:tab pos="4216400" algn="r"/>
              </a:tabLst>
            </a:pPr>
            <a:r>
              <a:rPr lang="fr-FR" dirty="0"/>
              <a:t>Richard FREVILLE	132</a:t>
            </a:r>
          </a:p>
          <a:p>
            <a:pPr lvl="1" defTabSz="935038">
              <a:tabLst>
                <a:tab pos="4216400" algn="r"/>
              </a:tabLst>
            </a:pPr>
            <a:endParaRPr lang="fr-FR" dirty="0"/>
          </a:p>
          <a:p>
            <a:pPr marL="0" indent="0">
              <a:buNone/>
              <a:tabLst>
                <a:tab pos="4216400" algn="r"/>
              </a:tabLst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série </a:t>
            </a:r>
            <a:r>
              <a:rPr lang="fr-FR" sz="2000" dirty="0"/>
              <a:t>(11,5 - 26,4)</a:t>
            </a:r>
          </a:p>
          <a:p>
            <a:pPr lvl="1">
              <a:tabLst>
                <a:tab pos="4216400" algn="r"/>
              </a:tabLst>
            </a:pPr>
            <a:r>
              <a:rPr lang="fr-FR" dirty="0"/>
              <a:t>Mickaël BRONIAR	143</a:t>
            </a:r>
          </a:p>
          <a:p>
            <a:pPr lvl="1">
              <a:tabLst>
                <a:tab pos="4216400" algn="r"/>
              </a:tabLst>
            </a:pPr>
            <a:r>
              <a:rPr lang="fr-FR" dirty="0"/>
              <a:t>Pascal BOUZIAT	141</a:t>
            </a:r>
          </a:p>
          <a:p>
            <a:pPr lvl="1">
              <a:tabLst>
                <a:tab pos="4216400" algn="r"/>
              </a:tabLst>
            </a:pPr>
            <a:r>
              <a:rPr lang="fr-FR" dirty="0"/>
              <a:t>Gilles BEAUFAY	138</a:t>
            </a:r>
          </a:p>
          <a:p>
            <a:pPr lvl="1">
              <a:tabLst>
                <a:tab pos="4216400" algn="r"/>
              </a:tabLst>
            </a:pPr>
            <a:endParaRPr lang="fr-FR" dirty="0"/>
          </a:p>
          <a:p>
            <a:pPr marL="0" indent="0">
              <a:buNone/>
              <a:tabLst>
                <a:tab pos="4216400" algn="r"/>
              </a:tabLst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série </a:t>
            </a:r>
            <a:r>
              <a:rPr lang="fr-FR" sz="2000" dirty="0"/>
              <a:t>(26,4 - 36,0)</a:t>
            </a:r>
          </a:p>
          <a:p>
            <a:pPr lvl="1">
              <a:tabLst>
                <a:tab pos="4216400" algn="r"/>
              </a:tabLst>
            </a:pPr>
            <a:r>
              <a:rPr lang="fr-FR" dirty="0"/>
              <a:t>Hervé PARISOT	132</a:t>
            </a:r>
          </a:p>
          <a:p>
            <a:pPr lvl="1">
              <a:tabLst>
                <a:tab pos="4216400" algn="r"/>
              </a:tabLst>
            </a:pPr>
            <a:r>
              <a:rPr lang="fr-FR" dirty="0"/>
              <a:t>Gilbert IVAIN	131</a:t>
            </a:r>
          </a:p>
          <a:p>
            <a:pPr lvl="1">
              <a:tabLst>
                <a:tab pos="4216400" algn="r"/>
              </a:tabLst>
            </a:pPr>
            <a:r>
              <a:rPr lang="fr-FR" dirty="0"/>
              <a:t>Pascal OSTROWSKI	130</a:t>
            </a:r>
          </a:p>
        </p:txBody>
      </p:sp>
    </p:spTree>
    <p:extLst>
      <p:ext uri="{BB962C8B-B14F-4D97-AF65-F5344CB8AC3E}">
        <p14:creationId xmlns:p14="http://schemas.microsoft.com/office/powerpoint/2010/main" val="37453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Trophée d’entreprise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991600" cy="4718304"/>
          </a:xfrm>
        </p:spPr>
        <p:txBody>
          <a:bodyPr/>
          <a:lstStyle/>
          <a:p>
            <a:pPr marL="0" indent="0">
              <a:buNone/>
              <a:tabLst>
                <a:tab pos="808038" algn="l"/>
                <a:tab pos="5467350" algn="r"/>
              </a:tabLst>
            </a:pPr>
            <a:r>
              <a:rPr lang="fr-FR" b="1" dirty="0" err="1"/>
              <a:t>Chailly</a:t>
            </a:r>
            <a:r>
              <a:rPr lang="fr-FR" b="1" dirty="0"/>
              <a:t> sur Armançon</a:t>
            </a:r>
          </a:p>
          <a:p>
            <a:pPr marL="0" indent="0">
              <a:buNone/>
              <a:tabLst>
                <a:tab pos="808038" algn="l"/>
                <a:tab pos="5467350" algn="r"/>
              </a:tabLst>
            </a:pPr>
            <a:r>
              <a:rPr lang="fr-FR" sz="2000" dirty="0"/>
              <a:t>Le 13 septembre</a:t>
            </a:r>
          </a:p>
          <a:p>
            <a:pPr marL="0" indent="0">
              <a:buNone/>
              <a:tabLst>
                <a:tab pos="808038" algn="l"/>
                <a:tab pos="5467350" algn="r"/>
              </a:tabLst>
            </a:pPr>
            <a:endParaRPr lang="fr-FR" sz="2000" dirty="0"/>
          </a:p>
          <a:p>
            <a:pPr marL="0" indent="0">
              <a:buNone/>
              <a:tabLst>
                <a:tab pos="808038" algn="l"/>
                <a:tab pos="5467350" algn="r"/>
              </a:tabLst>
            </a:pPr>
            <a:r>
              <a:rPr lang="fr-FR" sz="2000" dirty="0"/>
              <a:t>16 participants</a:t>
            </a:r>
          </a:p>
          <a:p>
            <a:pPr marL="0" indent="0">
              <a:buNone/>
              <a:tabLst>
                <a:tab pos="808038" algn="l"/>
                <a:tab pos="5467350" algn="r"/>
              </a:tabLst>
            </a:pPr>
            <a:endParaRPr lang="fr-FR" sz="2000" dirty="0"/>
          </a:p>
          <a:p>
            <a:pPr>
              <a:tabLst>
                <a:tab pos="1077913" algn="l"/>
                <a:tab pos="6102350" algn="r"/>
              </a:tabLst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	: </a:t>
            </a:r>
            <a:r>
              <a:rPr lang="fr-FR" b="1" dirty="0"/>
              <a:t>AGJSEP	159</a:t>
            </a:r>
          </a:p>
          <a:p>
            <a:pPr>
              <a:tabLst>
                <a:tab pos="1077913" algn="l"/>
                <a:tab pos="6102350" algn="r"/>
              </a:tabLst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	: </a:t>
            </a:r>
            <a:r>
              <a:rPr lang="fr-FR" b="1" dirty="0"/>
              <a:t>USCD - CEA - </a:t>
            </a:r>
            <a:r>
              <a:rPr lang="fr-FR" b="1" dirty="0" err="1"/>
              <a:t>Cermex</a:t>
            </a:r>
            <a:r>
              <a:rPr lang="fr-FR" b="1" dirty="0"/>
              <a:t>	131</a:t>
            </a:r>
          </a:p>
          <a:p>
            <a:pPr marL="0" indent="0">
              <a:buNone/>
              <a:tabLst>
                <a:tab pos="808038" algn="l"/>
                <a:tab pos="5467350" algn="r"/>
              </a:tabLst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465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2523" y="155334"/>
            <a:ext cx="5638799" cy="106442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Compte de résultat 2025</a:t>
            </a:r>
          </a:p>
        </p:txBody>
      </p:sp>
      <p:graphicFrame>
        <p:nvGraphicFramePr>
          <p:cNvPr id="4" name="Group 5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378727"/>
              </p:ext>
            </p:extLst>
          </p:nvPr>
        </p:nvGraphicFramePr>
        <p:xfrm>
          <a:off x="152400" y="685800"/>
          <a:ext cx="5807079" cy="5812410"/>
        </p:xfrm>
        <a:graphic>
          <a:graphicData uri="http://schemas.openxmlformats.org/drawingml/2006/table">
            <a:tbl>
              <a:tblPr/>
              <a:tblGrid>
                <a:gridCol w="522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76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CHARGES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N° Compte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Libellé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2024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2025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Prévisionnel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6064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Fourn</a:t>
                      </a: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.  d’entretien et de bureau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205,76 €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135,05 €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110 €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6068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Fournitures d’atelier ou d’activités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556,95 €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485,60 €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6069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Lots &amp; Remises des prix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1 368,00 €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947,40 €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1 000 €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6110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Sous-traitance générale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54,99 €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56,72 €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6160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Primes d’assurance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117,05 €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128,22 €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120 €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6230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Publicité – Pub. - Poste (6260) 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77,40 €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6251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AG + Bureaux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903,00 €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1 457,10 €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820 €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6252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Championnats fédéraux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534,00 €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168,00 €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6253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Interligues</a:t>
                      </a: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6254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Trophée 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2 000 €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6255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Championnat IE + Amicales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19 439,20 €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20 826,60 €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18 000 €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6257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Golfez entreprises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684,41 €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1 000 €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6620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Charges financières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107,00 €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96,30 €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100 €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6710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Charges Exceptionnelles</a:t>
                      </a:r>
                    </a:p>
                  </a:txBody>
                  <a:tcPr marL="54000" marR="54000" marT="32684" marB="326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84" marB="32684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84" marB="32684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84" marB="32684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Total des charges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24 047,76 €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24 300,99 €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23 850 €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84" marB="32684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Excédent de fonctionnement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1 414,47 €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2684" marB="32684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Total général</a:t>
                      </a:r>
                    </a:p>
                  </a:txBody>
                  <a:tcPr marL="54000" marR="54000" marT="32684" marB="3268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24 047,76€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25 715,46 €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23 850 €</a:t>
                      </a:r>
                    </a:p>
                  </a:txBody>
                  <a:tcPr marL="54000" marR="54000" marT="32678" marB="3267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5" name="Group 5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87451"/>
              </p:ext>
            </p:extLst>
          </p:nvPr>
        </p:nvGraphicFramePr>
        <p:xfrm>
          <a:off x="6324598" y="1067346"/>
          <a:ext cx="5638799" cy="5235354"/>
        </p:xfrm>
        <a:graphic>
          <a:graphicData uri="http://schemas.openxmlformats.org/drawingml/2006/table">
            <a:tbl>
              <a:tblPr/>
              <a:tblGrid>
                <a:gridCol w="54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19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PRODUITS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N° Compte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Libellé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2024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2025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Prévisionnel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7442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Subvention Ligue BFC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-1 000,00 €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7580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Dons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7581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Adhésions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1 830,00 €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2 160,00 €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2 000 €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7582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Participations compétitions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21 363,00 €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24 551,00 €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21 800 €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7610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Produits financiers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30,07 €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4,46 €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50 €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7710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Produits exceptionnels</a:t>
                      </a: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7711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Remb. de manifestations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Total des produits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23 223,07 €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25 715,46 €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23 850 €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Déficit de fonctionnement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824,69 € 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dCn BT" pitchFamily="34" charset="0"/>
                      </a:endParaRPr>
                    </a:p>
                  </a:txBody>
                  <a:tcPr marL="54000" marR="54000" marT="35196" marB="35196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Total général</a:t>
                      </a:r>
                    </a:p>
                  </a:txBody>
                  <a:tcPr marL="54000" marR="54000" marT="35196" marB="3519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24 047,76 €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25 715,46 €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dCn BT" pitchFamily="34" charset="0"/>
                        </a:rPr>
                        <a:t>23 850 €</a:t>
                      </a:r>
                    </a:p>
                  </a:txBody>
                  <a:tcPr marL="54000" marR="54000" marT="35202" marB="3520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0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Approbation des comptes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76400"/>
            <a:ext cx="11201400" cy="4953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/>
              <a:t>Le 13 janvier 2026, Jacky DUTRONCY, vérificateur des comptes, a écrit :</a:t>
            </a:r>
          </a:p>
          <a:p>
            <a:pPr marL="0" indent="0" algn="just">
              <a:buNone/>
            </a:pPr>
            <a:endParaRPr lang="fr-FR" i="1" dirty="0"/>
          </a:p>
          <a:p>
            <a:pPr marL="0" indent="0" algn="just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procédé le mardi 13 janvier 2026 à la vérification des comptes de l’exercice 2025 d’EBGolf, en présence du trésorier Mr Aristide Moine.</a:t>
            </a:r>
          </a:p>
          <a:p>
            <a:pPr marL="0" indent="0" algn="just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eu à disposition le journal des recettes et dépenses, les relevés bancaires du compte courant, le Compte d’Exploitation au 31/12/2025. Les pièces de dépenses que j’ai souhaité consulter m’ont été présentées.</a:t>
            </a:r>
          </a:p>
          <a:p>
            <a:pPr lvl="1" algn="just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compte des Produits à recevoir est à 0€ en 2025.</a:t>
            </a:r>
          </a:p>
          <a:p>
            <a:pPr lvl="1" algn="just"/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compte des Charges à payer est à 0€</a:t>
            </a:r>
          </a:p>
          <a:p>
            <a:pPr marL="0" indent="0" algn="just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remarquera que les recettes 2025 sont supérieures aux dépenses de 1414,47 € : </a:t>
            </a:r>
          </a:p>
          <a:p>
            <a:pPr marL="0" indent="0" algn="just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qui a pour conséquence de faire passer les comptes bancaires de 1 874,00€ à 3288,47€</a:t>
            </a:r>
          </a:p>
          <a:p>
            <a:pPr marL="0" indent="0" algn="just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constaté l’exactitude des comptes et leur sincérité.</a:t>
            </a:r>
          </a:p>
          <a:p>
            <a:pPr marL="0" indent="0" algn="just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conséquence, j’invite l’Assemblée Annuelle 2025 à approuver les comptes de l’exercice et à donner quitus au trésorier.</a:t>
            </a:r>
          </a:p>
        </p:txBody>
      </p:sp>
    </p:spTree>
    <p:extLst>
      <p:ext uri="{BB962C8B-B14F-4D97-AF65-F5344CB8AC3E}">
        <p14:creationId xmlns:p14="http://schemas.microsoft.com/office/powerpoint/2010/main" val="32211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vous tous qui m’avez accordé votre soutien ces 25 dernières années, avec qui j’ai appris beaucoup, et pris beaucoup de plaisir.</a:t>
            </a:r>
          </a:p>
          <a:p>
            <a:endParaRPr lang="fr-FR" dirty="0"/>
          </a:p>
          <a:p>
            <a:r>
              <a:rPr lang="fr-FR" dirty="0"/>
              <a:t>A tous les membres du bureau de l’AGCEB puis d’EBGolf qui se sont succédés jusqu’à aujourd’hui pour leur engagement et leur disponibilité, au plus fidèle parmi nous Aristide MOINE, à Claude PITOIZET qui m’a transmis le flambeau, et une pensée particulière à l’initiateur Roger REY.</a:t>
            </a:r>
          </a:p>
          <a:p>
            <a:endParaRPr lang="fr-FR" dirty="0"/>
          </a:p>
          <a:p>
            <a:r>
              <a:rPr lang="fr-FR" dirty="0"/>
              <a:t>Prenez soin de vous !!!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29424" y="5275664"/>
            <a:ext cx="490537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i="1" dirty="0"/>
              <a:t>Et… bonne année 2026 !</a:t>
            </a:r>
          </a:p>
        </p:txBody>
      </p:sp>
      <p:pic>
        <p:nvPicPr>
          <p:cNvPr id="5" name="Picture 4" descr="golfeu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32670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83D933-8FA3-DAF4-2CB1-EA31ECBD03A3}"/>
              </a:ext>
            </a:extLst>
          </p:cNvPr>
          <p:cNvSpPr txBox="1"/>
          <p:nvPr/>
        </p:nvSpPr>
        <p:spPr>
          <a:xfrm>
            <a:off x="823911" y="5470812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président sortant : Jean-Yves SANTIGNY</a:t>
            </a:r>
          </a:p>
        </p:txBody>
      </p:sp>
    </p:spTree>
    <p:extLst>
      <p:ext uri="{BB962C8B-B14F-4D97-AF65-F5344CB8AC3E}">
        <p14:creationId xmlns:p14="http://schemas.microsoft.com/office/powerpoint/2010/main" val="38655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16602</TotalTime>
  <Words>1192</Words>
  <Application>Microsoft Office PowerPoint</Application>
  <PresentationFormat>Grand écran</PresentationFormat>
  <Paragraphs>280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Futura BdCn BT</vt:lpstr>
      <vt:lpstr>Symbol</vt:lpstr>
      <vt:lpstr>Times New Roman</vt:lpstr>
      <vt:lpstr>Wingdings</vt:lpstr>
      <vt:lpstr>Clarté</vt:lpstr>
      <vt:lpstr>Présentation PowerPoint</vt:lpstr>
      <vt:lpstr>Une année de transition</vt:lpstr>
      <vt:lpstr>Résultats par équipe 2025</vt:lpstr>
      <vt:lpstr>Résultats Individuels 2025</vt:lpstr>
      <vt:lpstr>Résultats Individuels 2025</vt:lpstr>
      <vt:lpstr>Trophée d’entreprise 2025</vt:lpstr>
      <vt:lpstr>Compte de résultat 2025</vt:lpstr>
      <vt:lpstr>Approbation des comptes</vt:lpstr>
      <vt:lpstr>Merci !</vt:lpstr>
      <vt:lpstr>Elections</vt:lpstr>
      <vt:lpstr>PERSPECTIVES 2026 </vt:lpstr>
      <vt:lpstr>Propositions tarifaires 2026 </vt:lpstr>
      <vt:lpstr>Calendrier 2026 - Orientations </vt:lpstr>
      <vt:lpstr>Projet de calendrier 2026</vt:lpstr>
      <vt:lpstr>Projet de calendrier 2026 (suite)</vt:lpstr>
      <vt:lpstr>La ligue et la Fédération</vt:lpstr>
      <vt:lpstr>Merci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EBGolf</dc:title>
  <dc:creator>Jean-Yves Santigny</dc:creator>
  <cp:lastModifiedBy>Yves Beurrier</cp:lastModifiedBy>
  <cp:revision>305</cp:revision>
  <cp:lastPrinted>2025-12-23T21:14:54Z</cp:lastPrinted>
  <dcterms:created xsi:type="dcterms:W3CDTF">2018-10-20T08:29:43Z</dcterms:created>
  <dcterms:modified xsi:type="dcterms:W3CDTF">2026-01-30T19:41:17Z</dcterms:modified>
</cp:coreProperties>
</file>